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4" r:id="rId4"/>
    <p:sldId id="258" r:id="rId5"/>
    <p:sldId id="268" r:id="rId6"/>
    <p:sldId id="275" r:id="rId7"/>
    <p:sldId id="269" r:id="rId8"/>
    <p:sldId id="278" r:id="rId9"/>
    <p:sldId id="272" r:id="rId10"/>
    <p:sldId id="270" r:id="rId11"/>
    <p:sldId id="273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7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5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8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80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06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2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6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0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2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3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5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9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3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66FB-516E-4007-A41D-06910061DBC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358FE-1E05-49BE-8BD8-9D9E1411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1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oo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420010"/>
            <a:ext cx="8915399" cy="22053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Обеспеченность рабочих программ дисциплин литературой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29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80086"/>
            <a:ext cx="8911687" cy="5519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ЭБС «</a:t>
            </a:r>
            <a:r>
              <a:rPr lang="en-US" sz="2400" dirty="0" smtClean="0">
                <a:latin typeface="Arial Black" panose="020B0A04020102020204" pitchFamily="34" charset="0"/>
              </a:rPr>
              <a:t>Book.ru</a:t>
            </a:r>
            <a:r>
              <a:rPr lang="ru-RU" sz="2400" dirty="0" smtClean="0">
                <a:latin typeface="Arial Black" panose="020B0A04020102020204" pitchFamily="34" charset="0"/>
              </a:rPr>
              <a:t>»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262" y="1178011"/>
            <a:ext cx="8915400" cy="48685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ЭБС </a:t>
            </a:r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BOOK.ru</a:t>
            </a:r>
            <a:r>
              <a:rPr lang="ru-RU" sz="1200" dirty="0">
                <a:latin typeface="Arial Black" panose="020B0A04020102020204" pitchFamily="34" charset="0"/>
              </a:rPr>
              <a:t> содержит только современные и актуальные электронные версии учебных и научных материалов, соответствующих ФГОС ВО и СПО. Библиотека регулярно пополняется новыми изданиями. На сайте размещаются книги до выхода их печатных аналогов</a:t>
            </a:r>
            <a:r>
              <a:rPr lang="ru-RU" sz="12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Arial Black" panose="020B0A04020102020204" pitchFamily="34" charset="0"/>
              </a:rPr>
              <a:t>	При </a:t>
            </a:r>
            <a:r>
              <a:rPr lang="ru-RU" sz="1200" dirty="0">
                <a:latin typeface="Arial Black" panose="020B0A04020102020204" pitchFamily="34" charset="0"/>
              </a:rPr>
              <a:t>выборе литературы для РПД следует обратить внимание на доступность </a:t>
            </a:r>
            <a:r>
              <a:rPr lang="ru-RU" sz="1200" dirty="0" smtClean="0">
                <a:latin typeface="Arial Black" panose="020B0A04020102020204" pitchFamily="34" charset="0"/>
              </a:rPr>
              <a:t>издания.</a:t>
            </a:r>
            <a:endParaRPr lang="ru-RU" sz="1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200" i="1" dirty="0">
                <a:solidFill>
                  <a:srgbClr val="FF0000"/>
                </a:solidFill>
                <a:latin typeface="Arial Black" panose="020B0A04020102020204" pitchFamily="34" charset="0"/>
              </a:rPr>
              <a:t>Издания недоступные для чтения включать в списки литературы </a:t>
            </a:r>
            <a:r>
              <a:rPr lang="ru-RU" sz="1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недопустимо.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101" b="25028"/>
          <a:stretch/>
        </p:blipFill>
        <p:spPr bwMode="auto">
          <a:xfrm>
            <a:off x="2628663" y="2751438"/>
            <a:ext cx="3885771" cy="2842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3046" r="748" b="12771"/>
          <a:stretch/>
        </p:blipFill>
        <p:spPr bwMode="auto">
          <a:xfrm>
            <a:off x="6656173" y="2751438"/>
            <a:ext cx="4308390" cy="2759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3717641" y="4617309"/>
            <a:ext cx="518984" cy="271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82622" y="4431957"/>
            <a:ext cx="376452" cy="189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27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«ЭБС </a:t>
            </a:r>
            <a:r>
              <a:rPr lang="ru-RU" sz="2800" dirty="0" err="1" smtClean="0">
                <a:latin typeface="Arial Black" panose="020B0A04020102020204" pitchFamily="34" charset="0"/>
              </a:rPr>
              <a:t>ВолгГТУ</a:t>
            </a:r>
            <a:r>
              <a:rPr lang="ru-RU" sz="2800" dirty="0" smtClean="0">
                <a:latin typeface="Arial Black" panose="020B0A04020102020204" pitchFamily="34" charset="0"/>
              </a:rPr>
              <a:t>»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35892"/>
            <a:ext cx="8915400" cy="39753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Arial Black" panose="020B0A04020102020204" pitchFamily="34" charset="0"/>
              </a:rPr>
              <a:t>	</a:t>
            </a:r>
            <a:r>
              <a:rPr lang="ru-RU" sz="1200" dirty="0" smtClean="0">
                <a:latin typeface="Arial Black" panose="020B0A04020102020204" pitchFamily="34" charset="0"/>
              </a:rPr>
              <a:t>Электронная </a:t>
            </a:r>
            <a:r>
              <a:rPr lang="ru-RU" sz="1200" dirty="0">
                <a:latin typeface="Arial Black" panose="020B0A04020102020204" pitchFamily="34" charset="0"/>
              </a:rPr>
              <a:t>библиотечная система (ЭБС</a:t>
            </a:r>
            <a:r>
              <a:rPr lang="ru-RU" sz="1200" dirty="0" smtClean="0">
                <a:latin typeface="Arial Black" panose="020B0A04020102020204" pitchFamily="34" charset="0"/>
              </a:rPr>
              <a:t>) ВолгГТУ </a:t>
            </a:r>
            <a:r>
              <a:rPr lang="ru-RU" sz="1200" dirty="0">
                <a:latin typeface="Arial Black" panose="020B0A04020102020204" pitchFamily="34" charset="0"/>
              </a:rPr>
              <a:t>– содержит информацию об изданиях профессорско-преподавательского состава ВолгГТУ, </a:t>
            </a:r>
            <a:r>
              <a:rPr lang="ru-RU" sz="1200" dirty="0" smtClean="0">
                <a:latin typeface="Arial Black" panose="020B0A04020102020204" pitchFamily="34" charset="0"/>
              </a:rPr>
              <a:t>вышедших </a:t>
            </a:r>
            <a:r>
              <a:rPr lang="ru-RU" sz="1200" dirty="0">
                <a:latin typeface="Arial Black" panose="020B0A04020102020204" pitchFamily="34" charset="0"/>
              </a:rPr>
              <a:t>в издательстве учебной и научной литературы ВолгГТУ (ИУНЛ ВолгГТУ) и </a:t>
            </a:r>
            <a:r>
              <a:rPr lang="ru-RU" sz="1200" dirty="0" smtClean="0">
                <a:latin typeface="Arial Black" panose="020B0A04020102020204" pitchFamily="34" charset="0"/>
              </a:rPr>
              <a:t>авторефератах </a:t>
            </a:r>
            <a:r>
              <a:rPr lang="ru-RU" sz="1200" dirty="0">
                <a:latin typeface="Arial Black" panose="020B0A04020102020204" pitchFamily="34" charset="0"/>
              </a:rPr>
              <a:t>диссертаций, </a:t>
            </a:r>
            <a:r>
              <a:rPr lang="ru-RU" sz="1200" dirty="0" smtClean="0">
                <a:latin typeface="Arial Black" panose="020B0A04020102020204" pitchFamily="34" charset="0"/>
              </a:rPr>
              <a:t>защищенных </a:t>
            </a:r>
            <a:r>
              <a:rPr lang="ru-RU" sz="1200" dirty="0">
                <a:latin typeface="Arial Black" panose="020B0A04020102020204" pitchFamily="34" charset="0"/>
              </a:rPr>
              <a:t>в диссертационных советах ВолгГТУ</a:t>
            </a:r>
            <a:r>
              <a:rPr lang="ru-RU" sz="12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smtClean="0"/>
              <a:t>	</a:t>
            </a:r>
            <a:r>
              <a:rPr lang="ru-RU" sz="1200" dirty="0" smtClean="0">
                <a:latin typeface="Arial Black" panose="020B0A04020102020204" pitchFamily="34" charset="0"/>
              </a:rPr>
              <a:t>Полные тексты доступны после авторизации в системе по номеру читательского билета и фамилии читателя из любой точки, в которой имеется доступ к сети Интернет.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Arial Black" panose="020B0A04020102020204" pitchFamily="34" charset="0"/>
              </a:rPr>
              <a:t>	Труды сотрудников университета могут быть включены в РПД как электронное издание, с коэффициентом обеспеченности 1.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Arial Black" panose="020B0A04020102020204" pitchFamily="34" charset="0"/>
              </a:rPr>
              <a:t>	ЭБС ВолгГТУ размещена на сайте информационно-библиотечного центра, раздел «ЭБС ВолгГТУ»</a:t>
            </a:r>
            <a:endParaRPr lang="ru-RU" sz="1200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1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45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Контакты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 Black" panose="020B0A04020102020204" pitchFamily="34" charset="0"/>
              </a:rPr>
              <a:t>	По вопросам поиска источников и правилам составления списка литературы к рабочим программам дисциплин обращаться: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Зам. директора ИБЦ Собко Людмиле Михайловне (ГУК, ауд. 200), </a:t>
            </a:r>
            <a:r>
              <a:rPr lang="ru-RU" dirty="0" err="1" smtClean="0">
                <a:latin typeface="Arial Black" panose="020B0A04020102020204" pitchFamily="34" charset="0"/>
              </a:rPr>
              <a:t>вн</a:t>
            </a:r>
            <a:r>
              <a:rPr lang="ru-RU" dirty="0" smtClean="0">
                <a:latin typeface="Arial Black" panose="020B0A04020102020204" pitchFamily="34" charset="0"/>
              </a:rPr>
              <a:t>. тел.: 83-31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Зав. отделом учебного абонемента Снежковой </a:t>
            </a:r>
            <a:r>
              <a:rPr lang="ru-RU" smtClean="0">
                <a:latin typeface="Arial Black" panose="020B0A04020102020204" pitchFamily="34" charset="0"/>
              </a:rPr>
              <a:t>Светлане Владимировне </a:t>
            </a:r>
            <a:r>
              <a:rPr lang="ru-RU" dirty="0" smtClean="0">
                <a:latin typeface="Arial Black" panose="020B0A04020102020204" pitchFamily="34" charset="0"/>
              </a:rPr>
              <a:t>(ГУК, ауд. 016), </a:t>
            </a:r>
            <a:r>
              <a:rPr lang="ru-RU" dirty="0" err="1" smtClean="0">
                <a:latin typeface="Arial Black" panose="020B0A04020102020204" pitchFamily="34" charset="0"/>
              </a:rPr>
              <a:t>вн</a:t>
            </a:r>
            <a:r>
              <a:rPr lang="ru-RU" dirty="0" smtClean="0">
                <a:latin typeface="Arial Black" panose="020B0A04020102020204" pitchFamily="34" charset="0"/>
              </a:rPr>
              <a:t>. тел.: 80-24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6326" y="2133600"/>
            <a:ext cx="891540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>
                <a:latin typeface="Arial Black" panose="020B0A04020102020204" pitchFamily="34" charset="0"/>
              </a:rPr>
              <a:t>	Для </a:t>
            </a:r>
            <a:r>
              <a:rPr lang="ru-RU" sz="1400" dirty="0">
                <a:latin typeface="Arial Black" panose="020B0A04020102020204" pitchFamily="34" charset="0"/>
              </a:rPr>
              <a:t>осуществления образовательной деятельности в вузе печатные и электронные ресурсы должны отражаться в рабочих программах дисциплин (РПД) в виде библиографического списка</a:t>
            </a:r>
            <a:r>
              <a:rPr lang="ru-RU" sz="14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 Black" panose="020B0A04020102020204" pitchFamily="34" charset="0"/>
              </a:rPr>
              <a:t>	Использование любых материалов в качестве литературы для изучения дисциплины, должно быть обеспечено соблюдением действующего законодательства РФ в области авторского права и защиты интеллектуальной собственности.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28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70703"/>
            <a:ext cx="8911687" cy="74964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Требования </a:t>
            </a:r>
            <a:r>
              <a:rPr lang="ru-RU" sz="2400" dirty="0" smtClean="0">
                <a:latin typeface="Arial Black" panose="020B0A04020102020204" pitchFamily="34" charset="0"/>
              </a:rPr>
              <a:t>для включения </a:t>
            </a:r>
            <a:r>
              <a:rPr lang="ru-RU" sz="2400" dirty="0">
                <a:latin typeface="Arial Black" panose="020B0A04020102020204" pitchFamily="34" charset="0"/>
              </a:rPr>
              <a:t>в </a:t>
            </a:r>
            <a:r>
              <a:rPr lang="ru-RU" sz="2400" dirty="0" smtClean="0">
                <a:latin typeface="Arial Black" panose="020B0A04020102020204" pitchFamily="34" charset="0"/>
              </a:rPr>
              <a:t>РПД </a:t>
            </a:r>
            <a:r>
              <a:rPr lang="ru-RU" sz="2400" dirty="0">
                <a:latin typeface="Arial Black" panose="020B0A04020102020204" pitchFamily="34" charset="0"/>
              </a:rPr>
              <a:t>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62681"/>
            <a:ext cx="8915400" cy="512393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 Black" panose="020B0A04020102020204" pitchFamily="34" charset="0"/>
              </a:rPr>
              <a:t>	</a:t>
            </a:r>
            <a:r>
              <a:rPr lang="ru-RU" sz="4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Учебная литература по дисциплине должна быть представлена учебником или учебным пособием, официально утвержденным в качестве учебника.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	В список литературы могут быть включены официальные, справочно-библиографические, периодические издания; сборники статей, журналы, учебно-методическая литература, изданная сотрудниками кафедр (авторские методические разработки, учебники, учебные пособия, авторские лекции, методические рекомендации, программы и др.).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	Обязательным </a:t>
            </a:r>
            <a:r>
              <a:rPr lang="ru-RU" sz="4400" dirty="0">
                <a:latin typeface="Arial Black" panose="020B0A04020102020204" pitchFamily="34" charset="0"/>
              </a:rPr>
              <a:t>при составлении списка литературы к рабочим программам дисциплин является наличие электронных изданий.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400" dirty="0">
                <a:latin typeface="Arial Black" panose="020B0A04020102020204" pitchFamily="34" charset="0"/>
              </a:rPr>
              <a:t>	Коэффициент </a:t>
            </a:r>
            <a:r>
              <a:rPr lang="ru-RU" sz="4400" dirty="0" err="1">
                <a:latin typeface="Arial Black" panose="020B0A04020102020204" pitchFamily="34" charset="0"/>
              </a:rPr>
              <a:t>книгообеспеченности</a:t>
            </a:r>
            <a:r>
              <a:rPr lang="ru-RU" sz="4400" dirty="0">
                <a:latin typeface="Arial Black" panose="020B0A04020102020204" pitchFamily="34" charset="0"/>
              </a:rPr>
              <a:t> электронными изданиями равен 1.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	</a:t>
            </a:r>
            <a:r>
              <a:rPr lang="ru-RU" sz="44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Печатная литература и электронные издания из ЭБС должны обязательно содержаться в фонде ИБЦ и отражаться в Электронном каталоге ИБЦ ВолгГТУ.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4400" b="1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Важно:</a:t>
            </a:r>
            <a:r>
              <a:rPr lang="ru-RU" sz="4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i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если в рабочие программы преподаватель рекомендует издания из электронно-библиотечных систем, то список этих книг с указанием дисциплин, по которым они рекомендуются, необходимо передать в информационно-библиотечный центр для ввода в электронный каталог и только после этого осуществляется выгрузка библиографических записей в РПД в сервисе «Менеджер литературы</a:t>
            </a:r>
            <a:r>
              <a:rPr lang="ru-RU" sz="4400" b="1" i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400" b="1" dirty="0">
                <a:latin typeface="Arial Black" panose="020B0A04020102020204" pitchFamily="34" charset="0"/>
              </a:rPr>
              <a:t/>
            </a:r>
            <a:br>
              <a:rPr lang="ru-RU" sz="4400" b="1" dirty="0">
                <a:latin typeface="Arial Black" panose="020B0A04020102020204" pitchFamily="34" charset="0"/>
              </a:rPr>
            </a:br>
            <a:endParaRPr lang="ru-RU" sz="4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4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Перечень ресурсов для составления списка литературы для РПД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348" y="1812324"/>
            <a:ext cx="9105452" cy="4364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Список литературы формируется из 4 баз данных:</a:t>
            </a:r>
          </a:p>
          <a:p>
            <a:pPr marL="0" indent="0">
              <a:buNone/>
            </a:pPr>
            <a:endParaRPr lang="ru-RU" sz="2000" dirty="0" smtClean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 Black" panose="020B0A04020102020204" pitchFamily="34" charset="0"/>
              </a:rPr>
              <a:t>Электронный каталог ИБЦ (сайт ИБЦ раздел «Ресурсы ИБЦ» или локальная сеть информационно-библиотечного центра).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 Black" panose="020B0A04020102020204" pitchFamily="34" charset="0"/>
              </a:rPr>
              <a:t>ЭБС «Лань</a:t>
            </a:r>
            <a:r>
              <a:rPr lang="ru-RU" sz="2000" dirty="0">
                <a:latin typeface="Arial Black" panose="020B0A04020102020204" pitchFamily="34" charset="0"/>
              </a:rPr>
              <a:t>» (сайт </a:t>
            </a:r>
            <a:r>
              <a:rPr lang="ru-RU" sz="2000" dirty="0" smtClean="0">
                <a:latin typeface="Arial Black" panose="020B0A04020102020204" pitchFamily="34" charset="0"/>
              </a:rPr>
              <a:t>ИБЦ </a:t>
            </a:r>
            <a:r>
              <a:rPr lang="ru-RU" sz="2000" dirty="0">
                <a:latin typeface="Arial Black" panose="020B0A04020102020204" pitchFamily="34" charset="0"/>
              </a:rPr>
              <a:t>раздел «Ресурсы </a:t>
            </a:r>
            <a:r>
              <a:rPr lang="ru-RU" sz="2000" dirty="0" smtClean="0">
                <a:latin typeface="Arial Black" panose="020B0A04020102020204" pitchFamily="34" charset="0"/>
              </a:rPr>
              <a:t>Интернета»).</a:t>
            </a:r>
          </a:p>
          <a:p>
            <a:pPr marL="514350" indent="-514350">
              <a:buFont typeface="Wingdings 3" charset="2"/>
              <a:buAutoNum type="arabicPeriod"/>
            </a:pPr>
            <a:r>
              <a:rPr lang="ru-RU" sz="2000" dirty="0" smtClean="0">
                <a:latin typeface="Arial Black" panose="020B0A04020102020204" pitchFamily="34" charset="0"/>
              </a:rPr>
              <a:t>ЭБС </a:t>
            </a:r>
            <a:r>
              <a:rPr lang="en-US" sz="2000" dirty="0" smtClean="0">
                <a:latin typeface="Arial Black" panose="020B0A04020102020204" pitchFamily="34" charset="0"/>
              </a:rPr>
              <a:t>Book.ru</a:t>
            </a:r>
            <a:r>
              <a:rPr lang="ru-RU" sz="2000" dirty="0" smtClean="0">
                <a:latin typeface="Arial Black" panose="020B0A04020102020204" pitchFamily="34" charset="0"/>
              </a:rPr>
              <a:t> (</a:t>
            </a:r>
            <a:r>
              <a:rPr lang="ru-RU" sz="2000" dirty="0">
                <a:latin typeface="Arial Black" panose="020B0A04020102020204" pitchFamily="34" charset="0"/>
              </a:rPr>
              <a:t>сайт </a:t>
            </a:r>
            <a:r>
              <a:rPr lang="ru-RU" sz="2000" dirty="0" smtClean="0">
                <a:latin typeface="Arial Black" panose="020B0A04020102020204" pitchFamily="34" charset="0"/>
              </a:rPr>
              <a:t>ИБЦ </a:t>
            </a:r>
            <a:r>
              <a:rPr lang="ru-RU" sz="2000" dirty="0">
                <a:latin typeface="Arial Black" panose="020B0A04020102020204" pitchFamily="34" charset="0"/>
              </a:rPr>
              <a:t>раздел «Ресурсы Интернета</a:t>
            </a:r>
            <a:r>
              <a:rPr lang="ru-RU" sz="2000" dirty="0" smtClean="0">
                <a:latin typeface="Arial Black" panose="020B0A04020102020204" pitchFamily="34" charset="0"/>
              </a:rPr>
              <a:t>»).</a:t>
            </a: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>
              <a:buFont typeface="Wingdings 3" charset="2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ЭБС </a:t>
            </a:r>
            <a:r>
              <a:rPr lang="ru-RU" sz="2000" dirty="0" err="1" smtClean="0">
                <a:latin typeface="Arial Black" panose="020B0A04020102020204" pitchFamily="34" charset="0"/>
              </a:rPr>
              <a:t>ВолгГТУ</a:t>
            </a:r>
            <a:r>
              <a:rPr lang="ru-RU" sz="2000" dirty="0" smtClean="0">
                <a:latin typeface="Arial Black" panose="020B0A04020102020204" pitchFamily="34" charset="0"/>
              </a:rPr>
              <a:t> (</a:t>
            </a:r>
            <a:r>
              <a:rPr lang="ru-RU" sz="2000" dirty="0">
                <a:latin typeface="Arial Black" panose="020B0A04020102020204" pitchFamily="34" charset="0"/>
              </a:rPr>
              <a:t>сайт </a:t>
            </a:r>
            <a:r>
              <a:rPr lang="ru-RU" sz="2000" dirty="0" smtClean="0">
                <a:latin typeface="Arial Black" panose="020B0A04020102020204" pitchFamily="34" charset="0"/>
              </a:rPr>
              <a:t>ИБЦ </a:t>
            </a:r>
            <a:r>
              <a:rPr lang="ru-RU" sz="2000" dirty="0">
                <a:latin typeface="Arial Black" panose="020B0A04020102020204" pitchFamily="34" charset="0"/>
              </a:rPr>
              <a:t>раздел </a:t>
            </a:r>
            <a:r>
              <a:rPr lang="ru-RU" sz="2000" dirty="0" smtClean="0">
                <a:latin typeface="Arial Black" panose="020B0A04020102020204" pitchFamily="34" charset="0"/>
              </a:rPr>
              <a:t>«ЭБС </a:t>
            </a:r>
            <a:r>
              <a:rPr lang="ru-RU" sz="2000" dirty="0" err="1" smtClean="0">
                <a:latin typeface="Arial Black" panose="020B0A04020102020204" pitchFamily="34" charset="0"/>
              </a:rPr>
              <a:t>ВолгГТУ</a:t>
            </a:r>
            <a:r>
              <a:rPr lang="ru-RU" sz="2000" dirty="0" smtClean="0">
                <a:latin typeface="Arial Black" panose="020B0A04020102020204" pitchFamily="34" charset="0"/>
              </a:rPr>
              <a:t>»).</a:t>
            </a: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Электронная версия каталога ИБЦ </a:t>
            </a:r>
            <a:r>
              <a:rPr lang="ru-RU" sz="2400" dirty="0" err="1" smtClean="0">
                <a:latin typeface="Arial Black" panose="020B0A04020102020204" pitchFamily="34" charset="0"/>
              </a:rPr>
              <a:t>ВолгГТУ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 Black" panose="020B0A04020102020204" pitchFamily="34" charset="0"/>
              </a:rPr>
              <a:t>Электронный каталог представлен в двух вариантах:	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на сайте центра в разделе «Ресурсы ИБЦ». Для входа в электронный каталог необходимо иметь электронный читательский билет. После авторизации доступна информация о количестве издания и местонахождение в фонде информационно-библиотечного центра.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в локальной сети информационно-библиотечного центра (ГУК, ауд. 100; ГУК, ауд. 200; Б-407; В-302)</a:t>
            </a:r>
            <a:endParaRPr lang="ru-RU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94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07093"/>
            <a:ext cx="8911687" cy="92263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ЭБС «Лань»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(сайт ИБЦ раздел «Ресурсы Интернета»)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612388"/>
              </p:ext>
            </p:extLst>
          </p:nvPr>
        </p:nvGraphicFramePr>
        <p:xfrm>
          <a:off x="2589213" y="1145060"/>
          <a:ext cx="8915400" cy="545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663"/>
                <a:gridCol w="4477737"/>
              </a:tblGrid>
              <a:tr h="6611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 Black" panose="020B0A04020102020204" pitchFamily="34" charset="0"/>
                        </a:rPr>
                        <a:t>Коллекции, подписанные ИБЦ </a:t>
                      </a:r>
                      <a:r>
                        <a:rPr lang="ru-RU" sz="1200" dirty="0" err="1" smtClean="0">
                          <a:effectLst/>
                          <a:latin typeface="Arial Black" panose="020B0A04020102020204" pitchFamily="34" charset="0"/>
                        </a:rPr>
                        <a:t>ВолгГТУ</a:t>
                      </a:r>
                      <a:endParaRPr lang="ru-RU" sz="1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 Black" panose="020B0A04020102020204" pitchFamily="34" charset="0"/>
                        </a:rPr>
                        <a:t>Бонус издательства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32269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Инженерно-технические науки (издательство «Лань», "Машиностроение", "Новое знание", "Инфра-Инженерия");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Теоретическая механика (издательство «Лань»);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Информатика («ДМК Пресс»,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«Лань»);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Математика (издательство «Лань»);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Технологии пищевых производств (издательство «ГИОРД», «Лань» 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Физика (издательства «Лань»);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Химия («Лань»);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Экономика и менеджмент (издательства "Дашков и К", «ДМК Пресс»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Социально-гуманитарные науки (издательства "Дашков и К");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Искусствоведение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(«Планета музыки»)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География (издательство "Лань");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Искусствоведение (издательство "Лань");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Право. Юридические науки (издательство "Лань");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Социально-гуманитарные науки (издательство «Лань»);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Художественная литература (издательство "Лань");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Психология. Педагогика (издательство "Лань");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Экономика и менеджмент (издательство «Лань»);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Языкознание и литературоведение (издательство «Лань»);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Ветеринария и сельское хозяйство </a:t>
                      </a: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(издательство «Лань»);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Лесное хозяйство и лесоинженерное дело </a:t>
                      </a: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(издательство «Лань»);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Физкультура и спорт </a:t>
                      </a: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(издательство «Лань»);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Экология </a:t>
                      </a: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(издательство «Лань»);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Военное дело </a:t>
                      </a: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(издательство «Лань»);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Сервис и туризм </a:t>
                      </a: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(издательство «Лань»);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Биология </a:t>
                      </a:r>
                      <a:r>
                        <a:rPr lang="ru-RU" sz="1050" dirty="0" smtClean="0">
                          <a:effectLst/>
                          <a:latin typeface="Arial Black" panose="020B0A04020102020204" pitchFamily="34" charset="0"/>
                        </a:rPr>
                        <a:t>(издательство «Лань»);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endParaRPr lang="ru-RU" sz="11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1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69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94107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ЭБС «Лань»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проект «Сетевая электронная библиотека»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248929"/>
            <a:ext cx="8915400" cy="36622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 smtClean="0">
                <a:latin typeface="Arial Black" panose="020B0A04020102020204" pitchFamily="34" charset="0"/>
              </a:rPr>
              <a:t>	</a:t>
            </a:r>
            <a:r>
              <a:rPr lang="ru-RU" sz="1400" dirty="0" smtClean="0">
                <a:latin typeface="Arial Black" panose="020B0A04020102020204" pitchFamily="34" charset="0"/>
              </a:rPr>
              <a:t>Наш </a:t>
            </a:r>
            <a:r>
              <a:rPr lang="ru-RU" sz="1400" dirty="0">
                <a:latin typeface="Arial Black" panose="020B0A04020102020204" pitchFamily="34" charset="0"/>
              </a:rPr>
              <a:t>вуз является участником проекта «Сетевая электронная библиотека» (СЭБ). Всего </a:t>
            </a:r>
            <a:r>
              <a:rPr lang="ru-RU" sz="1400" dirty="0" smtClean="0">
                <a:latin typeface="Arial Black" panose="020B0A04020102020204" pitchFamily="34" charset="0"/>
              </a:rPr>
              <a:t>в </a:t>
            </a:r>
            <a:r>
              <a:rPr lang="ru-RU" sz="1400" dirty="0">
                <a:latin typeface="Arial Black" panose="020B0A04020102020204" pitchFamily="34" charset="0"/>
              </a:rPr>
              <a:t>СЭБ участвует более </a:t>
            </a:r>
            <a:r>
              <a:rPr lang="ru-RU" sz="1400" dirty="0" smtClean="0">
                <a:latin typeface="Arial Black" panose="020B0A04020102020204" pitchFamily="34" charset="0"/>
              </a:rPr>
              <a:t>106 технических </a:t>
            </a:r>
            <a:r>
              <a:rPr lang="ru-RU" sz="1400" dirty="0">
                <a:latin typeface="Arial Black" panose="020B0A04020102020204" pitchFamily="34" charset="0"/>
              </a:rPr>
              <a:t>вузов, </a:t>
            </a:r>
            <a:r>
              <a:rPr lang="ru-RU" sz="1400" dirty="0" smtClean="0">
                <a:latin typeface="Arial Black" panose="020B0A04020102020204" pitchFamily="34" charset="0"/>
              </a:rPr>
              <a:t>разместивших свой </a:t>
            </a:r>
            <a:r>
              <a:rPr lang="ru-RU" sz="1400" dirty="0">
                <a:latin typeface="Arial Black" panose="020B0A04020102020204" pitchFamily="34" charset="0"/>
              </a:rPr>
              <a:t>контент для взаимного бесплатного использования. Фонд </a:t>
            </a:r>
            <a:r>
              <a:rPr lang="ru-RU" sz="1400" dirty="0" smtClean="0">
                <a:latin typeface="Arial Black" panose="020B0A04020102020204" pitchFamily="34" charset="0"/>
              </a:rPr>
              <a:t>СЭБ постоянно пополняется, что дает возможность обмениваться образовательным контентом.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 Black" panose="020B0A04020102020204" pitchFamily="34" charset="0"/>
              </a:rPr>
              <a:t>	В </a:t>
            </a:r>
            <a:r>
              <a:rPr lang="ru-RU" sz="1400" dirty="0">
                <a:latin typeface="Arial Black" panose="020B0A04020102020204" pitchFamily="34" charset="0"/>
              </a:rPr>
              <a:t>фонде отраслевых СЭБ более </a:t>
            </a:r>
            <a:r>
              <a:rPr lang="ru-RU" sz="1400" dirty="0" smtClean="0">
                <a:latin typeface="Arial Black" panose="020B0A04020102020204" pitchFamily="34" charset="0"/>
              </a:rPr>
              <a:t>27 403 изданий</a:t>
            </a:r>
            <a:r>
              <a:rPr lang="ru-RU" sz="1400" dirty="0">
                <a:latin typeface="Arial Black" panose="020B0A04020102020204" pitchFamily="34" charset="0"/>
              </a:rPr>
              <a:t>. Эти книги </a:t>
            </a:r>
            <a:r>
              <a:rPr lang="ru-RU" sz="1400" dirty="0" smtClean="0">
                <a:latin typeface="Arial Black" panose="020B0A04020102020204" pitchFamily="34" charset="0"/>
              </a:rPr>
              <a:t>также доступны нашим студентам и преподавателям.</a:t>
            </a:r>
          </a:p>
          <a:p>
            <a:pPr marL="0" indent="0" algn="just">
              <a:buNone/>
            </a:pPr>
            <a:endParaRPr lang="ru-RU" sz="1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400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Издания, включенные в сетевую электронную библиотеку, </a:t>
            </a:r>
            <a:r>
              <a:rPr lang="ru-RU" sz="1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можно свободно использовать для занятий и включать в РПД </a:t>
            </a:r>
            <a:r>
              <a:rPr lang="ru-RU" sz="1400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постоянной </a:t>
            </a:r>
            <a:r>
              <a:rPr lang="ru-RU" sz="1400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основе</a:t>
            </a:r>
            <a:r>
              <a:rPr lang="ru-RU" sz="1400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endParaRPr lang="ru-RU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5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07093"/>
            <a:ext cx="8911687" cy="92263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ЭБС </a:t>
            </a:r>
            <a:r>
              <a:rPr lang="ru-RU" sz="2400" dirty="0" smtClean="0">
                <a:latin typeface="Arial Black" panose="020B0A04020102020204" pitchFamily="34" charset="0"/>
              </a:rPr>
              <a:t>«</a:t>
            </a:r>
            <a:r>
              <a:rPr lang="en-US" sz="2400" dirty="0" smtClean="0">
                <a:latin typeface="Arial Black" panose="020B0A04020102020204" pitchFamily="34" charset="0"/>
              </a:rPr>
              <a:t>Book.ru</a:t>
            </a:r>
            <a:r>
              <a:rPr lang="ru-RU" sz="2400" dirty="0" smtClean="0">
                <a:latin typeface="Arial Black" panose="020B0A04020102020204" pitchFamily="34" charset="0"/>
              </a:rPr>
              <a:t>»</a:t>
            </a: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(сайт ИБЦ раздел «Ресурсы Интернета»)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997951"/>
              </p:ext>
            </p:extLst>
          </p:nvPr>
        </p:nvGraphicFramePr>
        <p:xfrm>
          <a:off x="3385751" y="1029731"/>
          <a:ext cx="6977449" cy="540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7449"/>
              </a:tblGrid>
              <a:tr h="6550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 Black" panose="020B0A04020102020204" pitchFamily="34" charset="0"/>
                        </a:rPr>
                        <a:t>Коллекции, подписанные ИБЦ </a:t>
                      </a:r>
                      <a:r>
                        <a:rPr lang="ru-RU" sz="1200" dirty="0" err="1" smtClean="0">
                          <a:effectLst/>
                          <a:latin typeface="Arial Black" panose="020B0A04020102020204" pitchFamily="34" charset="0"/>
                        </a:rPr>
                        <a:t>ВолгГТУ</a:t>
                      </a:r>
                      <a:endParaRPr lang="ru-RU" sz="12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6747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Базовая коллекция (БК)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КноРус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КноРус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БК Юстиция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«Юстиция»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БК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Русайн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Русайн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БК Палеотип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«Палеотип»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БК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Эколит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Эколит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БК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Энас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Энас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БК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Энергоинвест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Энергоинвест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БК Транспортная компания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Энергоинвест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БК Новиков Д. А.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«Новиков Д. А.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Сервисная компания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Издательство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«Сервисная компания»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Scientific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World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Издательские архивы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Периодика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Худ. лит. (классика)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36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37751"/>
            <a:ext cx="8911687" cy="504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ЭБС «Лань»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8357" y="955589"/>
            <a:ext cx="9206255" cy="51404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200" dirty="0" smtClean="0">
                <a:latin typeface="Arial Black" panose="020B0A04020102020204" pitchFamily="34" charset="0"/>
              </a:rPr>
              <a:t>Обязательным при составлении списка литературы к рабочим программам дисциплин является наличие электронных изданий.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Arial Black" panose="020B0A04020102020204" pitchFamily="34" charset="0"/>
              </a:rPr>
              <a:t>	Коэффициент </a:t>
            </a:r>
            <a:r>
              <a:rPr lang="ru-RU" sz="1200" dirty="0" err="1" smtClean="0">
                <a:latin typeface="Arial Black" panose="020B0A04020102020204" pitchFamily="34" charset="0"/>
              </a:rPr>
              <a:t>книгообеспеченности</a:t>
            </a:r>
            <a:r>
              <a:rPr lang="ru-RU" sz="1200" dirty="0" smtClean="0">
                <a:latin typeface="Arial Black" panose="020B0A04020102020204" pitchFamily="34" charset="0"/>
              </a:rPr>
              <a:t> электронными изданиями равен 1.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Arial Black" panose="020B0A04020102020204" pitchFamily="34" charset="0"/>
              </a:rPr>
              <a:t>	При выборе литературы для РПД следует обратить внимание на доступность издания.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 Black" panose="020B0A04020102020204" pitchFamily="34" charset="0"/>
              </a:rPr>
              <a:t>	</a:t>
            </a:r>
            <a:r>
              <a:rPr lang="ru-RU" sz="1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Издания недоступные для чтения включать в списки литературы недопустимо.</a:t>
            </a:r>
            <a:endParaRPr lang="ru-RU" sz="1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4"/>
          <p:cNvPicPr/>
          <p:nvPr/>
        </p:nvPicPr>
        <p:blipFill rotWithShape="1">
          <a:blip r:embed="rId2"/>
          <a:srcRect l="4649" t="11288" r="3475" b="12519"/>
          <a:stretch/>
        </p:blipFill>
        <p:spPr bwMode="auto">
          <a:xfrm>
            <a:off x="2409842" y="2940908"/>
            <a:ext cx="3900342" cy="2537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/>
          <p:cNvPicPr/>
          <p:nvPr/>
        </p:nvPicPr>
        <p:blipFill rotWithShape="1">
          <a:blip r:embed="rId3"/>
          <a:srcRect l="5131" t="10775" r="4116" b="13289"/>
          <a:stretch/>
        </p:blipFill>
        <p:spPr bwMode="auto">
          <a:xfrm>
            <a:off x="6590270" y="2792627"/>
            <a:ext cx="4438006" cy="268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4555523" y="3468129"/>
            <a:ext cx="881449" cy="230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896865" y="4464908"/>
            <a:ext cx="881449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1387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1798</TotalTime>
  <Words>356</Words>
  <Application>Microsoft Office PowerPoint</Application>
  <PresentationFormat>Широкоэкранный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Century Gothic</vt:lpstr>
      <vt:lpstr>Symbol</vt:lpstr>
      <vt:lpstr>Times New Roman</vt:lpstr>
      <vt:lpstr>Wingdings 3</vt:lpstr>
      <vt:lpstr>Легкий дым</vt:lpstr>
      <vt:lpstr>Обеспеченность рабочих программ дисциплин литературой</vt:lpstr>
      <vt:lpstr>Презентация PowerPoint</vt:lpstr>
      <vt:lpstr>Требования для включения в РПД литературы</vt:lpstr>
      <vt:lpstr>Перечень ресурсов для составления списка литературы для РПД</vt:lpstr>
      <vt:lpstr>Электронная версия каталога ИБЦ ВолгГТУ</vt:lpstr>
      <vt:lpstr>ЭБС «Лань» (сайт ИБЦ раздел «Ресурсы Интернета»)</vt:lpstr>
      <vt:lpstr>ЭБС «Лань» проект «Сетевая электронная библиотека»</vt:lpstr>
      <vt:lpstr>ЭБС «Book.ru» (сайт ИБЦ раздел «Ресурсы Интернета»)</vt:lpstr>
      <vt:lpstr>ЭБС «Лань»</vt:lpstr>
      <vt:lpstr>ЭБС «Book.ru»</vt:lpstr>
      <vt:lpstr>«ЭБС ВолгГТУ»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Обеспеченность рабочих программ дисциплин литературой</dc:title>
  <dc:creator>sotrudnik</dc:creator>
  <cp:lastModifiedBy>sotrudnik</cp:lastModifiedBy>
  <cp:revision>74</cp:revision>
  <dcterms:created xsi:type="dcterms:W3CDTF">2021-05-13T09:17:30Z</dcterms:created>
  <dcterms:modified xsi:type="dcterms:W3CDTF">2024-06-07T07:54:54Z</dcterms:modified>
</cp:coreProperties>
</file>